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88" r:id="rId4"/>
    <p:sldId id="477" r:id="rId5"/>
    <p:sldId id="489" r:id="rId6"/>
    <p:sldId id="490" r:id="rId7"/>
    <p:sldId id="434" r:id="rId8"/>
  </p:sldIdLst>
  <p:sldSz cx="9144000" cy="5143500" type="screen16x9"/>
  <p:notesSz cx="6858000" cy="9144000"/>
  <p:embeddedFontLst>
    <p:embeddedFont>
      <p:font typeface="Orly's Font 2" panose="020B0604020202020204" charset="0"/>
      <p:regular r:id="rId10"/>
    </p:embeddedFont>
    <p:embeddedFont>
      <p:font typeface="MS PGothic" panose="020B0600070205080204" pitchFamily="34" charset="-128"/>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FF"/>
    <a:srgbClr val="ED8749"/>
    <a:srgbClr val="000000"/>
    <a:srgbClr val="996633"/>
    <a:srgbClr val="FF531D"/>
    <a:srgbClr val="DA0000"/>
    <a:srgbClr val="663300"/>
    <a:srgbClr val="FF6600"/>
    <a:srgbClr val="21D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2" autoAdjust="0"/>
    <p:restoredTop sz="87521"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tableStyles" Target="tableStyle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Do you</a:t>
            </a:r>
            <a:r>
              <a:rPr lang="en-US" baseline="0" dirty="0" smtClean="0"/>
              <a:t> see a pattern in these numbers?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identify patterns when skip counting by 5s by using a number line.</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a:t>
            </a:r>
            <a:r>
              <a:rPr lang="en-US" sz="1200" kern="1200" baseline="0" dirty="0" smtClean="0">
                <a:solidFill>
                  <a:schemeClr val="tx1"/>
                </a:solidFill>
                <a:effectLst/>
                <a:latin typeface="+mn-lt"/>
                <a:ea typeface="+mn-ea"/>
                <a:cs typeface="+mn-cs"/>
              </a:rPr>
              <a:t> skip counting.  Skip counting means to count by any number other than 1. For example we can skip count by twos like this 2, 4, 6, 8, 10.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number line shows the numbers 0 to 40 by fives.  Here we have 0, 5, 10, 15, 20, 25, 30, 35, 40.  Remember counting by fives is the same as adding five.  Zero plus five equals five.  Five plus five equals ten. Now we have a 1 in the tens place and zero in the ones place.  Again zero plus five equals five.  Now we have 1 in the tens place and 5 in the ones place.  When five is added to the five in the ones place, it makes another group of 10.  Now we have 2 groups of tens and zero ones.  Looking at the ones place, you know zero plus five equals five.  The next number is 25, 2 tens and five ones.  Adding five more ones makes another group of ten.  So the next number is 30. There are 3 tens and zero ones.  Adding five more ones makes 3 tens and five ones.   The next number is 35.  Adding five more ones makes another group of ten.  The next number is 40.  There are 4 groups of tens. Look at the digit in the ones place for each number.  There is a pattern the digits in the ones place alternates</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number line shows fives starting at 60.  Using information about skip counting by fives and patterns you can figure the missing numbers. 60 and 65 are already shown. The next number in the pattern should be 70.  To make sure look at the number 65. There are 6 tens and 5 ones. Since the skip counting is by fives, five more ones would make a group of ten.  That would be 7 tens.  The next number is 70.  Five more than 70 is 75. Five more would make another group of ten.  The next number is 80. Five more than 80 is 85.  The number 90 is already shown.  Thinking about the pattern, the next numbers would be 95 and 100.</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number line shows fives starting at 7.  Starting at 7 let’s count on to see what the next number would be…8, 9, 10, 11, 12. Seven plus five more is 12.  There is one ten and 2 ones. Adding 5 ones makes one ten and seven ones, 17.  Remember seven plus five is 12.  Now there are 2 tens and 2 ones.  The next number is 22.  Notice the pattern in the ones place the digits 7 and 2 are alternating.  Using information about skip counting by fives and patterns you can figure the missing numbers. The next numbers skip counting by fives would be…27, 32, 37, 42, and 47.</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identify patterns when skip counting by 5s using </a:t>
            </a:r>
            <a:r>
              <a:rPr lang="en-US" baseline="0" smtClean="0"/>
              <a:t>a number line. </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smtClean="0">
                <a:solidFill>
                  <a:schemeClr val="accent5"/>
                </a:solidFill>
              </a:rPr>
              <a:t>Do you see a pattern?</a:t>
            </a:r>
            <a:endParaRPr lang="en-US" sz="2800" dirty="0">
              <a:solidFill>
                <a:schemeClr val="accent5"/>
              </a:solidFill>
            </a:endParaRPr>
          </a:p>
        </p:txBody>
      </p:sp>
      <p:sp>
        <p:nvSpPr>
          <p:cNvPr id="10" name="Text Placeholder 1"/>
          <p:cNvSpPr txBox="1">
            <a:spLocks/>
          </p:cNvSpPr>
          <p:nvPr/>
        </p:nvSpPr>
        <p:spPr bwMode="auto">
          <a:xfrm>
            <a:off x="571500" y="2228850"/>
            <a:ext cx="845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45, 50, 55, 60, 65, 70, 75, 80</a:t>
            </a:r>
            <a:endParaRPr lang="en-US" sz="2800" dirty="0">
              <a:solidFill>
                <a:schemeClr val="accent1"/>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20"/>
                                  </p:iterate>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 y="1694587"/>
            <a:ext cx="89154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identify patterns when skip counting by 5s </a:t>
            </a:r>
            <a:r>
              <a:rPr lang="en-US" sz="3600" dirty="0" smtClean="0">
                <a:solidFill>
                  <a:schemeClr val="accent1"/>
                </a:solidFill>
                <a:latin typeface="Orly's Font 2" pitchFamily="66" charset="0"/>
                <a:ea typeface="Verdana" pitchFamily="34" charset="0"/>
                <a:cs typeface="Verdana" pitchFamily="34" charset="0"/>
              </a:rPr>
              <a:t>by 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1543050"/>
            <a:ext cx="9144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Skip counting means to count by </a:t>
            </a:r>
          </a:p>
          <a:p>
            <a:pPr marL="0" indent="0" algn="ctr">
              <a:buFont typeface="Wingdings" pitchFamily="2" charset="2"/>
              <a:buNone/>
            </a:pPr>
            <a:r>
              <a:rPr lang="en-US" sz="2800" dirty="0" smtClean="0">
                <a:solidFill>
                  <a:schemeClr val="accent1"/>
                </a:solidFill>
                <a:latin typeface="Orly's Font 2" pitchFamily="66" charset="0"/>
              </a:rPr>
              <a:t>any number other than 1.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2, 4, 6, 8, 10</a:t>
            </a:r>
          </a:p>
          <a:p>
            <a:pPr marL="0" indent="0" algn="ctr">
              <a:buFont typeface="Wingdings" pitchFamily="2" charset="2"/>
              <a:buNone/>
            </a:pPr>
            <a:endParaRPr lang="en-US" sz="2800" dirty="0">
              <a:solidFill>
                <a:srgbClr val="00B050"/>
              </a:solidFill>
              <a:latin typeface="Orly's Font 2" pitchFamily="66" charset="0"/>
            </a:endParaRPr>
          </a:p>
        </p:txBody>
      </p:sp>
    </p:spTree>
    <p:extLst>
      <p:ext uri="{BB962C8B-B14F-4D97-AF65-F5344CB8AC3E}">
        <p14:creationId xmlns:p14="http://schemas.microsoft.com/office/powerpoint/2010/main" val="8925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001"/>
                            </p:stCondLst>
                            <p:childTnLst>
                              <p:par>
                                <p:cTn id="8" presetID="1" presetClass="entr" presetSubtype="0" fill="hold" grpId="0" nodeType="afterEffect">
                                  <p:stCondLst>
                                    <p:cond delay="0"/>
                                  </p:stCondLst>
                                  <p:iterate type="lt">
                                    <p:tmAbs val="80"/>
                                  </p:iterate>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type="lt">
                                    <p:tmAbs val="120"/>
                                  </p:iterate>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2897" y="2457450"/>
            <a:ext cx="8183903" cy="470347"/>
            <a:chOff x="415141" y="2457450"/>
            <a:chExt cx="8183903" cy="470347"/>
          </a:xfrm>
        </p:grpSpPr>
        <p:sp>
          <p:nvSpPr>
            <p:cNvPr id="118" name="Oval 117"/>
            <p:cNvSpPr/>
            <p:nvPr/>
          </p:nvSpPr>
          <p:spPr>
            <a:xfrm>
              <a:off x="3386941"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6" name="Oval 115"/>
            <p:cNvSpPr/>
            <p:nvPr/>
          </p:nvSpPr>
          <p:spPr>
            <a:xfrm>
              <a:off x="1398144"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5" name="Oval 114"/>
            <p:cNvSpPr/>
            <p:nvPr/>
          </p:nvSpPr>
          <p:spPr>
            <a:xfrm>
              <a:off x="2426844" y="2492596"/>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4" name="Oval 113"/>
            <p:cNvSpPr/>
            <p:nvPr/>
          </p:nvSpPr>
          <p:spPr>
            <a:xfrm>
              <a:off x="4459915"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3" name="Oval 112"/>
            <p:cNvSpPr/>
            <p:nvPr/>
          </p:nvSpPr>
          <p:spPr>
            <a:xfrm>
              <a:off x="5457652"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2" name="Oval 111"/>
            <p:cNvSpPr/>
            <p:nvPr/>
          </p:nvSpPr>
          <p:spPr>
            <a:xfrm>
              <a:off x="6451042"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1" name="Oval 110"/>
            <p:cNvSpPr/>
            <p:nvPr/>
          </p:nvSpPr>
          <p:spPr>
            <a:xfrm>
              <a:off x="7475197"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0" name="Oval 109"/>
            <p:cNvSpPr/>
            <p:nvPr/>
          </p:nvSpPr>
          <p:spPr>
            <a:xfrm>
              <a:off x="8416141"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7" name="Oval 116"/>
            <p:cNvSpPr/>
            <p:nvPr/>
          </p:nvSpPr>
          <p:spPr>
            <a:xfrm>
              <a:off x="415141" y="2457450"/>
              <a:ext cx="182903" cy="435201"/>
            </a:xfrm>
            <a:prstGeom prst="ellipse">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85" name="TextBox 84"/>
          <p:cNvSpPr txBox="1"/>
          <p:nvPr/>
        </p:nvSpPr>
        <p:spPr>
          <a:xfrm>
            <a:off x="372271" y="2457450"/>
            <a:ext cx="441146"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0</a:t>
            </a:r>
          </a:p>
        </p:txBody>
      </p:sp>
      <p:sp>
        <p:nvSpPr>
          <p:cNvPr id="86" name="TextBox 85"/>
          <p:cNvSpPr txBox="1"/>
          <p:nvPr/>
        </p:nvSpPr>
        <p:spPr>
          <a:xfrm>
            <a:off x="2239434" y="2457450"/>
            <a:ext cx="564578"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10</a:t>
            </a:r>
          </a:p>
        </p:txBody>
      </p:sp>
      <p:sp>
        <p:nvSpPr>
          <p:cNvPr id="87" name="TextBox 86"/>
          <p:cNvSpPr txBox="1"/>
          <p:nvPr/>
        </p:nvSpPr>
        <p:spPr>
          <a:xfrm>
            <a:off x="4182534" y="2457450"/>
            <a:ext cx="667170"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20</a:t>
            </a:r>
          </a:p>
        </p:txBody>
      </p:sp>
      <p:sp>
        <p:nvSpPr>
          <p:cNvPr id="88" name="TextBox 87"/>
          <p:cNvSpPr txBox="1"/>
          <p:nvPr/>
        </p:nvSpPr>
        <p:spPr>
          <a:xfrm>
            <a:off x="6177570" y="2457450"/>
            <a:ext cx="667170"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30</a:t>
            </a:r>
          </a:p>
        </p:txBody>
      </p:sp>
      <p:sp>
        <p:nvSpPr>
          <p:cNvPr id="89" name="TextBox 88"/>
          <p:cNvSpPr txBox="1"/>
          <p:nvPr/>
        </p:nvSpPr>
        <p:spPr>
          <a:xfrm>
            <a:off x="8163843" y="2457450"/>
            <a:ext cx="647934"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4</a:t>
            </a:r>
            <a:r>
              <a:rPr lang="en-US" sz="2800" dirty="0" smtClean="0">
                <a:latin typeface="Orly's Font 2" pitchFamily="66" charset="0"/>
                <a:ea typeface="Verdana" pitchFamily="34" charset="0"/>
                <a:cs typeface="Verdana" pitchFamily="34" charset="0"/>
              </a:rPr>
              <a:t>0</a:t>
            </a:r>
          </a:p>
        </p:txBody>
      </p:sp>
      <p:sp>
        <p:nvSpPr>
          <p:cNvPr id="90" name="TextBox 89"/>
          <p:cNvSpPr txBox="1"/>
          <p:nvPr/>
        </p:nvSpPr>
        <p:spPr>
          <a:xfrm>
            <a:off x="1350303" y="2457450"/>
            <a:ext cx="420308"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5</a:t>
            </a:r>
            <a:endParaRPr lang="en-US" sz="2800" dirty="0" smtClean="0">
              <a:latin typeface="Orly's Font 2" pitchFamily="66" charset="0"/>
              <a:ea typeface="Verdana" pitchFamily="34" charset="0"/>
              <a:cs typeface="Verdana" pitchFamily="34" charset="0"/>
            </a:endParaRPr>
          </a:p>
        </p:txBody>
      </p:sp>
      <p:sp>
        <p:nvSpPr>
          <p:cNvPr id="96" name="TextBox 95"/>
          <p:cNvSpPr txBox="1"/>
          <p:nvPr/>
        </p:nvSpPr>
        <p:spPr>
          <a:xfrm>
            <a:off x="3242812" y="2457450"/>
            <a:ext cx="546945"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15</a:t>
            </a:r>
          </a:p>
        </p:txBody>
      </p:sp>
      <p:sp>
        <p:nvSpPr>
          <p:cNvPr id="98" name="TextBox 97"/>
          <p:cNvSpPr txBox="1"/>
          <p:nvPr/>
        </p:nvSpPr>
        <p:spPr>
          <a:xfrm>
            <a:off x="5182944" y="2457450"/>
            <a:ext cx="646331"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25</a:t>
            </a:r>
          </a:p>
        </p:txBody>
      </p:sp>
      <p:sp>
        <p:nvSpPr>
          <p:cNvPr id="101" name="TextBox 100"/>
          <p:cNvSpPr txBox="1"/>
          <p:nvPr/>
        </p:nvSpPr>
        <p:spPr>
          <a:xfrm>
            <a:off x="7187353" y="2457450"/>
            <a:ext cx="646331"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35</a:t>
            </a:r>
          </a:p>
        </p:txBody>
      </p:sp>
      <p:grpSp>
        <p:nvGrpSpPr>
          <p:cNvPr id="2" name="Group 1"/>
          <p:cNvGrpSpPr/>
          <p:nvPr/>
        </p:nvGrpSpPr>
        <p:grpSpPr>
          <a:xfrm>
            <a:off x="148800" y="2184273"/>
            <a:ext cx="8686800" cy="254219"/>
            <a:chOff x="148800" y="2184273"/>
            <a:chExt cx="8686800" cy="254219"/>
          </a:xfrm>
        </p:grpSpPr>
        <p:sp>
          <p:nvSpPr>
            <p:cNvPr id="38" name="Oval 37"/>
            <p:cNvSpPr/>
            <p:nvPr/>
          </p:nvSpPr>
          <p:spPr bwMode="auto">
            <a:xfrm>
              <a:off x="491700" y="2235605"/>
              <a:ext cx="118382"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39" name="Oval 38"/>
            <p:cNvSpPr/>
            <p:nvPr/>
          </p:nvSpPr>
          <p:spPr bwMode="auto">
            <a:xfrm>
              <a:off x="6369082" y="2241320"/>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0" name="Oval 39"/>
            <p:cNvSpPr/>
            <p:nvPr/>
          </p:nvSpPr>
          <p:spPr bwMode="auto">
            <a:xfrm>
              <a:off x="4378946" y="2241320"/>
              <a:ext cx="116782"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2454436" y="2235605"/>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2" name="Straight Arrow Connector 41"/>
            <p:cNvCxnSpPr/>
            <p:nvPr/>
          </p:nvCxnSpPr>
          <p:spPr bwMode="auto">
            <a:xfrm>
              <a:off x="148800" y="2296874"/>
              <a:ext cx="8686800" cy="1699"/>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5517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752185"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94919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114620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2525280" y="2184273"/>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34321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154022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173723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193424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13125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232827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445349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465050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484751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504452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642360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24154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43855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5635561"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5832571"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02958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622659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271253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290954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310655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330356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350057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3697585"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389459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409160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428861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Oval 73"/>
            <p:cNvSpPr/>
            <p:nvPr/>
          </p:nvSpPr>
          <p:spPr bwMode="auto">
            <a:xfrm>
              <a:off x="8375000" y="2243019"/>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75" name="Straight Connector 74"/>
            <p:cNvCxnSpPr/>
            <p:nvPr/>
          </p:nvCxnSpPr>
          <p:spPr bwMode="auto">
            <a:xfrm>
              <a:off x="6656426"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6853436"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7050447"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429521"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7247458"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7444468"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7641479"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a:off x="7838489"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8035500"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8232510"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bwMode="auto">
            <a:xfrm>
              <a:off x="7386076" y="2236839"/>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3" name="Oval 92"/>
            <p:cNvSpPr/>
            <p:nvPr/>
          </p:nvSpPr>
          <p:spPr bwMode="auto">
            <a:xfrm>
              <a:off x="5355247" y="2246262"/>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4" name="Oval 93"/>
            <p:cNvSpPr/>
            <p:nvPr/>
          </p:nvSpPr>
          <p:spPr bwMode="auto">
            <a:xfrm>
              <a:off x="3442182" y="2251131"/>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5" name="Oval 94"/>
            <p:cNvSpPr/>
            <p:nvPr/>
          </p:nvSpPr>
          <p:spPr bwMode="auto">
            <a:xfrm>
              <a:off x="1474814" y="2235605"/>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sp>
        <p:nvSpPr>
          <p:cNvPr id="121" name="Text Placeholder 2"/>
          <p:cNvSpPr txBox="1">
            <a:spLocks/>
          </p:cNvSpPr>
          <p:nvPr/>
        </p:nvSpPr>
        <p:spPr bwMode="auto">
          <a:xfrm>
            <a:off x="571500"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2" name="Text Placeholder 2"/>
          <p:cNvSpPr txBox="1">
            <a:spLocks/>
          </p:cNvSpPr>
          <p:nvPr/>
        </p:nvSpPr>
        <p:spPr bwMode="auto">
          <a:xfrm>
            <a:off x="2543494"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3" name="Text Placeholder 2"/>
          <p:cNvSpPr txBox="1">
            <a:spLocks/>
          </p:cNvSpPr>
          <p:nvPr/>
        </p:nvSpPr>
        <p:spPr bwMode="auto">
          <a:xfrm>
            <a:off x="3529491"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4" name="Text Placeholder 2"/>
          <p:cNvSpPr txBox="1">
            <a:spLocks/>
          </p:cNvSpPr>
          <p:nvPr/>
        </p:nvSpPr>
        <p:spPr bwMode="auto">
          <a:xfrm>
            <a:off x="4515488"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5" name="Text Placeholder 2"/>
          <p:cNvSpPr txBox="1">
            <a:spLocks/>
          </p:cNvSpPr>
          <p:nvPr/>
        </p:nvSpPr>
        <p:spPr bwMode="auto">
          <a:xfrm>
            <a:off x="5501485"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6" name="Text Placeholder 2"/>
          <p:cNvSpPr txBox="1">
            <a:spLocks/>
          </p:cNvSpPr>
          <p:nvPr/>
        </p:nvSpPr>
        <p:spPr bwMode="auto">
          <a:xfrm>
            <a:off x="6487482"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7" name="Text Placeholder 2"/>
          <p:cNvSpPr txBox="1">
            <a:spLocks/>
          </p:cNvSpPr>
          <p:nvPr/>
        </p:nvSpPr>
        <p:spPr bwMode="auto">
          <a:xfrm>
            <a:off x="7473476"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
        <p:nvSpPr>
          <p:cNvPr id="128" name="Text Placeholder 2"/>
          <p:cNvSpPr txBox="1">
            <a:spLocks/>
          </p:cNvSpPr>
          <p:nvPr/>
        </p:nvSpPr>
        <p:spPr bwMode="auto">
          <a:xfrm>
            <a:off x="1557497" y="2983740"/>
            <a:ext cx="87042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t>
            </a:r>
            <a:r>
              <a:rPr lang="en-US" sz="2800" dirty="0">
                <a:solidFill>
                  <a:schemeClr val="accent1"/>
                </a:solidFill>
                <a:latin typeface="Orly's Font 2" pitchFamily="66" charset="0"/>
              </a:rPr>
              <a:t>5</a:t>
            </a:r>
          </a:p>
        </p:txBody>
      </p:sp>
    </p:spTree>
    <p:extLst>
      <p:ext uri="{BB962C8B-B14F-4D97-AF65-F5344CB8AC3E}">
        <p14:creationId xmlns:p14="http://schemas.microsoft.com/office/powerpoint/2010/main" val="366644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500"/>
                                        <p:tgtEl>
                                          <p:spTgt spid="8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fade">
                                      <p:cBhvr>
                                        <p:cTn id="34" dur="500"/>
                                        <p:tgtEl>
                                          <p:spTgt spid="8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1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6" presetClass="emph" presetSubtype="0" fill="hold" grpId="1" nodeType="clickEffect">
                                  <p:stCondLst>
                                    <p:cond delay="0"/>
                                  </p:stCondLst>
                                  <p:childTnLst>
                                    <p:animEffect transition="out" filter="fade">
                                      <p:cBhvr>
                                        <p:cTn id="42" dur="500" tmFilter="0, 0; .2, .5; .8, .5; 1, 0"/>
                                        <p:tgtEl>
                                          <p:spTgt spid="90"/>
                                        </p:tgtEl>
                                      </p:cBhvr>
                                    </p:animEffect>
                                    <p:animScale>
                                      <p:cBhvr>
                                        <p:cTn id="43" dur="250" autoRev="1" fill="hold"/>
                                        <p:tgtEl>
                                          <p:spTgt spid="90"/>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8"/>
                                        </p:tgtEl>
                                        <p:attrNameLst>
                                          <p:attrName>style.visibility</p:attrName>
                                        </p:attrNameLst>
                                      </p:cBhvr>
                                      <p:to>
                                        <p:strVal val="visible"/>
                                      </p:to>
                                    </p:set>
                                    <p:animEffect transition="in" filter="fade">
                                      <p:cBhvr>
                                        <p:cTn id="48" dur="500"/>
                                        <p:tgtEl>
                                          <p:spTgt spid="12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mph" presetSubtype="0" fill="hold" grpId="1" nodeType="clickEffect">
                                  <p:stCondLst>
                                    <p:cond delay="0"/>
                                  </p:stCondLst>
                                  <p:childTnLst>
                                    <p:animEffect transition="out" filter="fade">
                                      <p:cBhvr>
                                        <p:cTn id="52" dur="500" tmFilter="0, 0; .2, .5; .8, .5; 1, 0"/>
                                        <p:tgtEl>
                                          <p:spTgt spid="86"/>
                                        </p:tgtEl>
                                      </p:cBhvr>
                                    </p:animEffect>
                                    <p:animScale>
                                      <p:cBhvr>
                                        <p:cTn id="53" dur="250" autoRev="1" fill="hold"/>
                                        <p:tgtEl>
                                          <p:spTgt spid="86"/>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fade">
                                      <p:cBhvr>
                                        <p:cTn id="58" dur="500"/>
                                        <p:tgtEl>
                                          <p:spTgt spid="122"/>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mph" presetSubtype="0" fill="hold" grpId="1" nodeType="clickEffect">
                                  <p:stCondLst>
                                    <p:cond delay="0"/>
                                  </p:stCondLst>
                                  <p:childTnLst>
                                    <p:animEffect transition="out" filter="fade">
                                      <p:cBhvr>
                                        <p:cTn id="62" dur="500" tmFilter="0, 0; .2, .5; .8, .5; 1, 0"/>
                                        <p:tgtEl>
                                          <p:spTgt spid="96"/>
                                        </p:tgtEl>
                                      </p:cBhvr>
                                    </p:animEffect>
                                    <p:animScale>
                                      <p:cBhvr>
                                        <p:cTn id="63" dur="250" autoRev="1" fill="hold"/>
                                        <p:tgtEl>
                                          <p:spTgt spid="96"/>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fade">
                                      <p:cBhvr>
                                        <p:cTn id="68" dur="500"/>
                                        <p:tgtEl>
                                          <p:spTgt spid="123"/>
                                        </p:tgtEl>
                                      </p:cBhvr>
                                    </p:animEffect>
                                  </p:childTnLst>
                                </p:cTn>
                              </p:par>
                            </p:childTnLst>
                          </p:cTn>
                        </p:par>
                      </p:childTnLst>
                    </p:cTn>
                  </p:par>
                  <p:par>
                    <p:cTn id="69" fill="hold">
                      <p:stCondLst>
                        <p:cond delay="indefinite"/>
                      </p:stCondLst>
                      <p:childTnLst>
                        <p:par>
                          <p:cTn id="70" fill="hold">
                            <p:stCondLst>
                              <p:cond delay="0"/>
                            </p:stCondLst>
                            <p:childTnLst>
                              <p:par>
                                <p:cTn id="71" presetID="26" presetClass="emph" presetSubtype="0" fill="hold" grpId="1" nodeType="clickEffect">
                                  <p:stCondLst>
                                    <p:cond delay="0"/>
                                  </p:stCondLst>
                                  <p:childTnLst>
                                    <p:animEffect transition="out" filter="fade">
                                      <p:cBhvr>
                                        <p:cTn id="72" dur="500" tmFilter="0, 0; .2, .5; .8, .5; 1, 0"/>
                                        <p:tgtEl>
                                          <p:spTgt spid="87"/>
                                        </p:tgtEl>
                                      </p:cBhvr>
                                    </p:animEffect>
                                    <p:animScale>
                                      <p:cBhvr>
                                        <p:cTn id="73" dur="250" autoRev="1" fill="hold"/>
                                        <p:tgtEl>
                                          <p:spTgt spid="87"/>
                                        </p:tgtEl>
                                      </p:cBhvr>
                                      <p:by x="105000" y="105000"/>
                                    </p:animScale>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24"/>
                                        </p:tgtEl>
                                        <p:attrNameLst>
                                          <p:attrName>style.visibility</p:attrName>
                                        </p:attrNameLst>
                                      </p:cBhvr>
                                      <p:to>
                                        <p:strVal val="visible"/>
                                      </p:to>
                                    </p:set>
                                    <p:animEffect transition="in" filter="fade">
                                      <p:cBhvr>
                                        <p:cTn id="78" dur="500"/>
                                        <p:tgtEl>
                                          <p:spTgt spid="124"/>
                                        </p:tgtEl>
                                      </p:cBhvr>
                                    </p:animEffect>
                                  </p:childTnLst>
                                </p:cTn>
                              </p:par>
                            </p:childTnLst>
                          </p:cTn>
                        </p:par>
                      </p:childTnLst>
                    </p:cTn>
                  </p:par>
                  <p:par>
                    <p:cTn id="79" fill="hold">
                      <p:stCondLst>
                        <p:cond delay="indefinite"/>
                      </p:stCondLst>
                      <p:childTnLst>
                        <p:par>
                          <p:cTn id="80" fill="hold">
                            <p:stCondLst>
                              <p:cond delay="0"/>
                            </p:stCondLst>
                            <p:childTnLst>
                              <p:par>
                                <p:cTn id="81" presetID="26" presetClass="emph" presetSubtype="0" fill="hold" grpId="1" nodeType="clickEffect">
                                  <p:stCondLst>
                                    <p:cond delay="0"/>
                                  </p:stCondLst>
                                  <p:childTnLst>
                                    <p:animEffect transition="out" filter="fade">
                                      <p:cBhvr>
                                        <p:cTn id="82" dur="500" tmFilter="0, 0; .2, .5; .8, .5; 1, 0"/>
                                        <p:tgtEl>
                                          <p:spTgt spid="98"/>
                                        </p:tgtEl>
                                      </p:cBhvr>
                                    </p:animEffect>
                                    <p:animScale>
                                      <p:cBhvr>
                                        <p:cTn id="83" dur="250" autoRev="1" fill="hold"/>
                                        <p:tgtEl>
                                          <p:spTgt spid="98"/>
                                        </p:tgtEl>
                                      </p:cBhvr>
                                      <p:by x="105000" y="105000"/>
                                    </p:animScale>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125"/>
                                        </p:tgtEl>
                                        <p:attrNameLst>
                                          <p:attrName>style.visibility</p:attrName>
                                        </p:attrNameLst>
                                      </p:cBhvr>
                                      <p:to>
                                        <p:strVal val="visible"/>
                                      </p:to>
                                    </p:set>
                                    <p:animEffect transition="in" filter="fade">
                                      <p:cBhvr>
                                        <p:cTn id="88" dur="500"/>
                                        <p:tgtEl>
                                          <p:spTgt spid="125"/>
                                        </p:tgtEl>
                                      </p:cBhvr>
                                    </p:animEffect>
                                  </p:childTnLst>
                                </p:cTn>
                              </p:par>
                            </p:childTnLst>
                          </p:cTn>
                        </p:par>
                      </p:childTnLst>
                    </p:cTn>
                  </p:par>
                  <p:par>
                    <p:cTn id="89" fill="hold">
                      <p:stCondLst>
                        <p:cond delay="indefinite"/>
                      </p:stCondLst>
                      <p:childTnLst>
                        <p:par>
                          <p:cTn id="90" fill="hold">
                            <p:stCondLst>
                              <p:cond delay="0"/>
                            </p:stCondLst>
                            <p:childTnLst>
                              <p:par>
                                <p:cTn id="91" presetID="26" presetClass="emph" presetSubtype="0" fill="hold" grpId="1" nodeType="clickEffect">
                                  <p:stCondLst>
                                    <p:cond delay="0"/>
                                  </p:stCondLst>
                                  <p:childTnLst>
                                    <p:animEffect transition="out" filter="fade">
                                      <p:cBhvr>
                                        <p:cTn id="92" dur="500" tmFilter="0, 0; .2, .5; .8, .5; 1, 0"/>
                                        <p:tgtEl>
                                          <p:spTgt spid="88"/>
                                        </p:tgtEl>
                                      </p:cBhvr>
                                    </p:animEffect>
                                    <p:animScale>
                                      <p:cBhvr>
                                        <p:cTn id="93" dur="250" autoRev="1" fill="hold"/>
                                        <p:tgtEl>
                                          <p:spTgt spid="88"/>
                                        </p:tgtEl>
                                      </p:cBhvr>
                                      <p:by x="105000" y="105000"/>
                                    </p:animScale>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26"/>
                                        </p:tgtEl>
                                        <p:attrNameLst>
                                          <p:attrName>style.visibility</p:attrName>
                                        </p:attrNameLst>
                                      </p:cBhvr>
                                      <p:to>
                                        <p:strVal val="visible"/>
                                      </p:to>
                                    </p:set>
                                    <p:animEffect transition="in" filter="fade">
                                      <p:cBhvr>
                                        <p:cTn id="98" dur="500"/>
                                        <p:tgtEl>
                                          <p:spTgt spid="126"/>
                                        </p:tgtEl>
                                      </p:cBhvr>
                                    </p:animEffect>
                                  </p:childTnLst>
                                </p:cTn>
                              </p:par>
                            </p:childTnLst>
                          </p:cTn>
                        </p:par>
                      </p:childTnLst>
                    </p:cTn>
                  </p:par>
                  <p:par>
                    <p:cTn id="99" fill="hold">
                      <p:stCondLst>
                        <p:cond delay="indefinite"/>
                      </p:stCondLst>
                      <p:childTnLst>
                        <p:par>
                          <p:cTn id="100" fill="hold">
                            <p:stCondLst>
                              <p:cond delay="0"/>
                            </p:stCondLst>
                            <p:childTnLst>
                              <p:par>
                                <p:cTn id="101" presetID="26" presetClass="emph" presetSubtype="0" fill="hold" grpId="1" nodeType="clickEffect">
                                  <p:stCondLst>
                                    <p:cond delay="0"/>
                                  </p:stCondLst>
                                  <p:childTnLst>
                                    <p:animEffect transition="out" filter="fade">
                                      <p:cBhvr>
                                        <p:cTn id="102" dur="500" tmFilter="0, 0; .2, .5; .8, .5; 1, 0"/>
                                        <p:tgtEl>
                                          <p:spTgt spid="101"/>
                                        </p:tgtEl>
                                      </p:cBhvr>
                                    </p:animEffect>
                                    <p:animScale>
                                      <p:cBhvr>
                                        <p:cTn id="103" dur="250" autoRev="1" fill="hold"/>
                                        <p:tgtEl>
                                          <p:spTgt spid="101"/>
                                        </p:tgtEl>
                                      </p:cBhvr>
                                      <p:by x="105000" y="105000"/>
                                    </p:animScale>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27"/>
                                        </p:tgtEl>
                                        <p:attrNameLst>
                                          <p:attrName>style.visibility</p:attrName>
                                        </p:attrNameLst>
                                      </p:cBhvr>
                                      <p:to>
                                        <p:strVal val="visible"/>
                                      </p:to>
                                    </p:set>
                                    <p:animEffect transition="in" filter="fade">
                                      <p:cBhvr>
                                        <p:cTn id="108" dur="500"/>
                                        <p:tgtEl>
                                          <p:spTgt spid="127"/>
                                        </p:tgtEl>
                                      </p:cBhvr>
                                    </p:animEffect>
                                  </p:childTnLst>
                                </p:cTn>
                              </p:par>
                            </p:childTnLst>
                          </p:cTn>
                        </p:par>
                      </p:childTnLst>
                    </p:cTn>
                  </p:par>
                  <p:par>
                    <p:cTn id="109" fill="hold">
                      <p:stCondLst>
                        <p:cond delay="indefinite"/>
                      </p:stCondLst>
                      <p:childTnLst>
                        <p:par>
                          <p:cTn id="110" fill="hold">
                            <p:stCondLst>
                              <p:cond delay="0"/>
                            </p:stCondLst>
                            <p:childTnLst>
                              <p:par>
                                <p:cTn id="111" presetID="26" presetClass="emph" presetSubtype="0" fill="hold" grpId="1" nodeType="clickEffect">
                                  <p:stCondLst>
                                    <p:cond delay="0"/>
                                  </p:stCondLst>
                                  <p:childTnLst>
                                    <p:animEffect transition="out" filter="fade">
                                      <p:cBhvr>
                                        <p:cTn id="112" dur="500" tmFilter="0, 0; .2, .5; .8, .5; 1, 0"/>
                                        <p:tgtEl>
                                          <p:spTgt spid="89"/>
                                        </p:tgtEl>
                                      </p:cBhvr>
                                    </p:animEffect>
                                    <p:animScale>
                                      <p:cBhvr>
                                        <p:cTn id="113" dur="250" autoRev="1" fill="hold"/>
                                        <p:tgtEl>
                                          <p:spTgt spid="89"/>
                                        </p:tgtEl>
                                      </p:cBhvr>
                                      <p:by x="105000" y="105000"/>
                                    </p:animScale>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grpId="1" nodeType="clickEffect">
                                  <p:stCondLst>
                                    <p:cond delay="0"/>
                                  </p:stCondLst>
                                  <p:iterate type="lt">
                                    <p:tmPct val="0"/>
                                  </p:iterate>
                                  <p:childTnLst>
                                    <p:animEffect transition="out" filter="fade">
                                      <p:cBhvr>
                                        <p:cTn id="117" dur="500"/>
                                        <p:tgtEl>
                                          <p:spTgt spid="121"/>
                                        </p:tgtEl>
                                      </p:cBhvr>
                                    </p:animEffect>
                                    <p:set>
                                      <p:cBhvr>
                                        <p:cTn id="118" dur="1" fill="hold">
                                          <p:stCondLst>
                                            <p:cond delay="499"/>
                                          </p:stCondLst>
                                        </p:cTn>
                                        <p:tgtEl>
                                          <p:spTgt spid="121"/>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128"/>
                                        </p:tgtEl>
                                      </p:cBhvr>
                                    </p:animEffect>
                                    <p:set>
                                      <p:cBhvr>
                                        <p:cTn id="121" dur="1" fill="hold">
                                          <p:stCondLst>
                                            <p:cond delay="499"/>
                                          </p:stCondLst>
                                        </p:cTn>
                                        <p:tgtEl>
                                          <p:spTgt spid="128"/>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122"/>
                                        </p:tgtEl>
                                      </p:cBhvr>
                                    </p:animEffect>
                                    <p:set>
                                      <p:cBhvr>
                                        <p:cTn id="124" dur="1" fill="hold">
                                          <p:stCondLst>
                                            <p:cond delay="499"/>
                                          </p:stCondLst>
                                        </p:cTn>
                                        <p:tgtEl>
                                          <p:spTgt spid="122"/>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123"/>
                                        </p:tgtEl>
                                      </p:cBhvr>
                                    </p:animEffect>
                                    <p:set>
                                      <p:cBhvr>
                                        <p:cTn id="127" dur="1" fill="hold">
                                          <p:stCondLst>
                                            <p:cond delay="499"/>
                                          </p:stCondLst>
                                        </p:cTn>
                                        <p:tgtEl>
                                          <p:spTgt spid="123"/>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124"/>
                                        </p:tgtEl>
                                      </p:cBhvr>
                                    </p:animEffect>
                                    <p:set>
                                      <p:cBhvr>
                                        <p:cTn id="130" dur="1" fill="hold">
                                          <p:stCondLst>
                                            <p:cond delay="499"/>
                                          </p:stCondLst>
                                        </p:cTn>
                                        <p:tgtEl>
                                          <p:spTgt spid="124"/>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125"/>
                                        </p:tgtEl>
                                      </p:cBhvr>
                                    </p:animEffect>
                                    <p:set>
                                      <p:cBhvr>
                                        <p:cTn id="133" dur="1" fill="hold">
                                          <p:stCondLst>
                                            <p:cond delay="499"/>
                                          </p:stCondLst>
                                        </p:cTn>
                                        <p:tgtEl>
                                          <p:spTgt spid="125"/>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126"/>
                                        </p:tgtEl>
                                      </p:cBhvr>
                                    </p:animEffect>
                                    <p:set>
                                      <p:cBhvr>
                                        <p:cTn id="136" dur="1" fill="hold">
                                          <p:stCondLst>
                                            <p:cond delay="499"/>
                                          </p:stCondLst>
                                        </p:cTn>
                                        <p:tgtEl>
                                          <p:spTgt spid="126"/>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127"/>
                                        </p:tgtEl>
                                      </p:cBhvr>
                                    </p:animEffect>
                                    <p:set>
                                      <p:cBhvr>
                                        <p:cTn id="139" dur="1" fill="hold">
                                          <p:stCondLst>
                                            <p:cond delay="499"/>
                                          </p:stCondLst>
                                        </p:cTn>
                                        <p:tgtEl>
                                          <p:spTgt spid="127"/>
                                        </p:tgtEl>
                                        <p:attrNameLst>
                                          <p:attrName>style.visibility</p:attrName>
                                        </p:attrNameLst>
                                      </p:cBhvr>
                                      <p:to>
                                        <p:strVal val="hidden"/>
                                      </p:to>
                                    </p:set>
                                  </p:childTnLst>
                                </p:cTn>
                              </p:par>
                              <p:par>
                                <p:cTn id="140" presetID="10" presetClass="entr" presetSubtype="0" fill="hold" nodeType="withEffect">
                                  <p:stCondLst>
                                    <p:cond delay="0"/>
                                  </p:stCondLst>
                                  <p:childTnLst>
                                    <p:set>
                                      <p:cBhvr>
                                        <p:cTn id="141" dur="1" fill="hold">
                                          <p:stCondLst>
                                            <p:cond delay="0"/>
                                          </p:stCondLst>
                                        </p:cTn>
                                        <p:tgtEl>
                                          <p:spTgt spid="5"/>
                                        </p:tgtEl>
                                        <p:attrNameLst>
                                          <p:attrName>style.visibility</p:attrName>
                                        </p:attrNameLst>
                                      </p:cBhvr>
                                      <p:to>
                                        <p:strVal val="visible"/>
                                      </p:to>
                                    </p:set>
                                    <p:animEffect transition="in" filter="fade">
                                      <p:cBhvr>
                                        <p:cTn id="1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6" grpId="1"/>
      <p:bldP spid="87" grpId="0"/>
      <p:bldP spid="87" grpId="1"/>
      <p:bldP spid="88" grpId="0"/>
      <p:bldP spid="88" grpId="1"/>
      <p:bldP spid="89" grpId="0"/>
      <p:bldP spid="89" grpId="1"/>
      <p:bldP spid="90" grpId="0"/>
      <p:bldP spid="90" grpId="1"/>
      <p:bldP spid="96" grpId="0"/>
      <p:bldP spid="96" grpId="1"/>
      <p:bldP spid="98" grpId="0"/>
      <p:bldP spid="98" grpId="1"/>
      <p:bldP spid="101" grpId="0"/>
      <p:bldP spid="101" grpId="1"/>
      <p:bldP spid="121" grpId="0"/>
      <p:bldP spid="121" grpId="1"/>
      <p:bldP spid="122" grpId="0"/>
      <p:bldP spid="122" grpId="1"/>
      <p:bldP spid="123" grpId="0"/>
      <p:bldP spid="123" grpId="1"/>
      <p:bldP spid="124" grpId="0"/>
      <p:bldP spid="124" grpId="1"/>
      <p:bldP spid="125" grpId="0"/>
      <p:bldP spid="125" grpId="1"/>
      <p:bldP spid="126" grpId="0"/>
      <p:bldP spid="126" grpId="1"/>
      <p:bldP spid="127" grpId="0"/>
      <p:bldP spid="127" grpId="1"/>
      <p:bldP spid="128" grpId="0"/>
      <p:bldP spid="12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8800" y="2184273"/>
            <a:ext cx="8686800" cy="254219"/>
            <a:chOff x="148800" y="2184273"/>
            <a:chExt cx="8686800" cy="254219"/>
          </a:xfrm>
        </p:grpSpPr>
        <p:sp>
          <p:nvSpPr>
            <p:cNvPr id="38" name="Oval 37"/>
            <p:cNvSpPr/>
            <p:nvPr/>
          </p:nvSpPr>
          <p:spPr bwMode="auto">
            <a:xfrm>
              <a:off x="491700" y="2235605"/>
              <a:ext cx="118382"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39" name="Oval 38"/>
            <p:cNvSpPr/>
            <p:nvPr/>
          </p:nvSpPr>
          <p:spPr bwMode="auto">
            <a:xfrm>
              <a:off x="6369082" y="2241320"/>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0" name="Oval 39"/>
            <p:cNvSpPr/>
            <p:nvPr/>
          </p:nvSpPr>
          <p:spPr bwMode="auto">
            <a:xfrm>
              <a:off x="4378946" y="2241320"/>
              <a:ext cx="116782"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2454436" y="2235605"/>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2" name="Straight Arrow Connector 41"/>
            <p:cNvCxnSpPr/>
            <p:nvPr/>
          </p:nvCxnSpPr>
          <p:spPr bwMode="auto">
            <a:xfrm>
              <a:off x="148800" y="2296874"/>
              <a:ext cx="8686800" cy="1699"/>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5517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752185"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94919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114620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2525280" y="2184273"/>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34321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154022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173723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193424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13125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232827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445349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465050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484751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504452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642360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24154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43855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5635561"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5832571"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02958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622659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271253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290954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310655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330356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350057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3697585"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389459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409160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428861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Oval 73"/>
            <p:cNvSpPr/>
            <p:nvPr/>
          </p:nvSpPr>
          <p:spPr bwMode="auto">
            <a:xfrm>
              <a:off x="8375000" y="2243019"/>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75" name="Straight Connector 74"/>
            <p:cNvCxnSpPr/>
            <p:nvPr/>
          </p:nvCxnSpPr>
          <p:spPr bwMode="auto">
            <a:xfrm>
              <a:off x="6656426"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6853436"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7050447"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429521"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7247458"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7444468"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7641479"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a:off x="7838489"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8035500"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8232510"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bwMode="auto">
            <a:xfrm>
              <a:off x="7386076" y="2236839"/>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3" name="Oval 92"/>
            <p:cNvSpPr/>
            <p:nvPr/>
          </p:nvSpPr>
          <p:spPr bwMode="auto">
            <a:xfrm>
              <a:off x="5355247" y="2246262"/>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4" name="Oval 93"/>
            <p:cNvSpPr/>
            <p:nvPr/>
          </p:nvSpPr>
          <p:spPr bwMode="auto">
            <a:xfrm>
              <a:off x="3442182" y="2251131"/>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5" name="Oval 94"/>
            <p:cNvSpPr/>
            <p:nvPr/>
          </p:nvSpPr>
          <p:spPr bwMode="auto">
            <a:xfrm>
              <a:off x="1474814" y="2235605"/>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sp>
        <p:nvSpPr>
          <p:cNvPr id="85" name="TextBox 84"/>
          <p:cNvSpPr txBox="1"/>
          <p:nvPr/>
        </p:nvSpPr>
        <p:spPr>
          <a:xfrm>
            <a:off x="228600" y="2457450"/>
            <a:ext cx="675185"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60</a:t>
            </a:r>
          </a:p>
        </p:txBody>
      </p:sp>
      <p:sp>
        <p:nvSpPr>
          <p:cNvPr id="86" name="TextBox 85"/>
          <p:cNvSpPr txBox="1"/>
          <p:nvPr/>
        </p:nvSpPr>
        <p:spPr>
          <a:xfrm>
            <a:off x="2239434" y="2471863"/>
            <a:ext cx="639919"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7</a:t>
            </a:r>
            <a:r>
              <a:rPr lang="en-US" sz="2800" dirty="0" smtClean="0">
                <a:latin typeface="Orly's Font 2" pitchFamily="66" charset="0"/>
                <a:ea typeface="Verdana" pitchFamily="34" charset="0"/>
                <a:cs typeface="Verdana" pitchFamily="34" charset="0"/>
              </a:rPr>
              <a:t>0</a:t>
            </a:r>
          </a:p>
        </p:txBody>
      </p:sp>
      <p:sp>
        <p:nvSpPr>
          <p:cNvPr id="87" name="TextBox 86"/>
          <p:cNvSpPr txBox="1"/>
          <p:nvPr/>
        </p:nvSpPr>
        <p:spPr>
          <a:xfrm>
            <a:off x="4182534" y="2471863"/>
            <a:ext cx="65755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80</a:t>
            </a:r>
          </a:p>
        </p:txBody>
      </p:sp>
      <p:sp>
        <p:nvSpPr>
          <p:cNvPr id="88" name="TextBox 87"/>
          <p:cNvSpPr txBox="1"/>
          <p:nvPr/>
        </p:nvSpPr>
        <p:spPr>
          <a:xfrm>
            <a:off x="6177570" y="2471863"/>
            <a:ext cx="647934"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9</a:t>
            </a:r>
            <a:r>
              <a:rPr lang="en-US" sz="2800" dirty="0" smtClean="0">
                <a:latin typeface="Orly's Font 2" pitchFamily="66" charset="0"/>
                <a:ea typeface="Verdana" pitchFamily="34" charset="0"/>
                <a:cs typeface="Verdana" pitchFamily="34" charset="0"/>
              </a:rPr>
              <a:t>0</a:t>
            </a:r>
          </a:p>
        </p:txBody>
      </p:sp>
      <p:sp>
        <p:nvSpPr>
          <p:cNvPr id="89" name="TextBox 88"/>
          <p:cNvSpPr txBox="1"/>
          <p:nvPr/>
        </p:nvSpPr>
        <p:spPr>
          <a:xfrm>
            <a:off x="8073016" y="2471863"/>
            <a:ext cx="821059"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100</a:t>
            </a:r>
          </a:p>
        </p:txBody>
      </p:sp>
      <p:sp>
        <p:nvSpPr>
          <p:cNvPr id="90" name="TextBox 89"/>
          <p:cNvSpPr txBox="1"/>
          <p:nvPr/>
        </p:nvSpPr>
        <p:spPr>
          <a:xfrm>
            <a:off x="1257300" y="2471863"/>
            <a:ext cx="654346"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65</a:t>
            </a:r>
          </a:p>
        </p:txBody>
      </p:sp>
      <p:sp>
        <p:nvSpPr>
          <p:cNvPr id="96" name="TextBox 95"/>
          <p:cNvSpPr txBox="1"/>
          <p:nvPr/>
        </p:nvSpPr>
        <p:spPr>
          <a:xfrm>
            <a:off x="3242812" y="2471863"/>
            <a:ext cx="619080"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7</a:t>
            </a:r>
            <a:r>
              <a:rPr lang="en-US" sz="2800" dirty="0" smtClean="0">
                <a:latin typeface="Orly's Font 2" pitchFamily="66" charset="0"/>
                <a:ea typeface="Verdana" pitchFamily="34" charset="0"/>
                <a:cs typeface="Verdana" pitchFamily="34" charset="0"/>
              </a:rPr>
              <a:t>5</a:t>
            </a:r>
          </a:p>
        </p:txBody>
      </p:sp>
      <p:sp>
        <p:nvSpPr>
          <p:cNvPr id="98" name="TextBox 97"/>
          <p:cNvSpPr txBox="1"/>
          <p:nvPr/>
        </p:nvSpPr>
        <p:spPr>
          <a:xfrm>
            <a:off x="5182944" y="2471863"/>
            <a:ext cx="636713"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8</a:t>
            </a:r>
            <a:r>
              <a:rPr lang="en-US" sz="2800" dirty="0" smtClean="0">
                <a:latin typeface="Orly's Font 2" pitchFamily="66" charset="0"/>
                <a:ea typeface="Verdana" pitchFamily="34" charset="0"/>
                <a:cs typeface="Verdana" pitchFamily="34" charset="0"/>
              </a:rPr>
              <a:t>5</a:t>
            </a:r>
          </a:p>
        </p:txBody>
      </p:sp>
      <p:sp>
        <p:nvSpPr>
          <p:cNvPr id="101" name="TextBox 100"/>
          <p:cNvSpPr txBox="1"/>
          <p:nvPr/>
        </p:nvSpPr>
        <p:spPr>
          <a:xfrm>
            <a:off x="7187353" y="2471863"/>
            <a:ext cx="627095" cy="523220"/>
          </a:xfrm>
          <a:prstGeom prst="rect">
            <a:avLst/>
          </a:prstGeom>
          <a:noFill/>
        </p:spPr>
        <p:txBody>
          <a:bodyPr wrap="none" rtlCol="0">
            <a:spAutoFit/>
          </a:bodyPr>
          <a:lstStyle/>
          <a:p>
            <a:r>
              <a:rPr lang="en-US" sz="2800" dirty="0">
                <a:latin typeface="Orly's Font 2" pitchFamily="66" charset="0"/>
                <a:ea typeface="Verdana" pitchFamily="34" charset="0"/>
                <a:cs typeface="Verdana" pitchFamily="34" charset="0"/>
              </a:rPr>
              <a:t>9</a:t>
            </a:r>
            <a:r>
              <a:rPr lang="en-US" sz="2800" dirty="0" smtClean="0">
                <a:latin typeface="Orly's Font 2" pitchFamily="66" charset="0"/>
                <a:ea typeface="Verdana" pitchFamily="34" charset="0"/>
                <a:cs typeface="Verdana" pitchFamily="34" charset="0"/>
              </a:rPr>
              <a:t>5</a:t>
            </a:r>
          </a:p>
        </p:txBody>
      </p:sp>
    </p:spTree>
    <p:extLst>
      <p:ext uri="{BB962C8B-B14F-4D97-AF65-F5344CB8AC3E}">
        <p14:creationId xmlns:p14="http://schemas.microsoft.com/office/powerpoint/2010/main" val="1095106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80"/>
                                  </p:iterate>
                                  <p:childTnLst>
                                    <p:set>
                                      <p:cBhvr>
                                        <p:cTn id="20" dur="1" fill="hold">
                                          <p:stCondLst>
                                            <p:cond delay="0"/>
                                          </p:stCondLst>
                                        </p:cTn>
                                        <p:tgtEl>
                                          <p:spTgt spid="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9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80"/>
                                  </p:iterate>
                                  <p:childTnLst>
                                    <p:set>
                                      <p:cBhvr>
                                        <p:cTn id="28" dur="1" fill="hold">
                                          <p:stCondLst>
                                            <p:cond delay="0"/>
                                          </p:stCondLst>
                                        </p:cTn>
                                        <p:tgtEl>
                                          <p:spTgt spid="8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9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10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type="lt">
                                    <p:tmAbs val="80"/>
                                  </p:iterate>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P spid="90" grpId="0"/>
      <p:bldP spid="96" grpId="0"/>
      <p:bldP spid="98" grpId="0"/>
      <p:bldP spid="1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8800" y="2184273"/>
            <a:ext cx="8686800" cy="254219"/>
            <a:chOff x="148800" y="2184273"/>
            <a:chExt cx="8686800" cy="254219"/>
          </a:xfrm>
        </p:grpSpPr>
        <p:cxnSp>
          <p:nvCxnSpPr>
            <p:cNvPr id="42" name="Straight Arrow Connector 41"/>
            <p:cNvCxnSpPr/>
            <p:nvPr/>
          </p:nvCxnSpPr>
          <p:spPr bwMode="auto">
            <a:xfrm>
              <a:off x="148800" y="2296874"/>
              <a:ext cx="8686800" cy="1699"/>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445349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Oval 37"/>
            <p:cNvSpPr/>
            <p:nvPr/>
          </p:nvSpPr>
          <p:spPr bwMode="auto">
            <a:xfrm>
              <a:off x="491700" y="2235605"/>
              <a:ext cx="118382"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39" name="Oval 38"/>
            <p:cNvSpPr/>
            <p:nvPr/>
          </p:nvSpPr>
          <p:spPr bwMode="auto">
            <a:xfrm>
              <a:off x="6369082" y="2241320"/>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0" name="Oval 39"/>
            <p:cNvSpPr/>
            <p:nvPr/>
          </p:nvSpPr>
          <p:spPr bwMode="auto">
            <a:xfrm>
              <a:off x="4401524" y="2241320"/>
              <a:ext cx="116782"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2454436" y="2235605"/>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3" name="Straight Connector 42"/>
            <p:cNvCxnSpPr/>
            <p:nvPr/>
          </p:nvCxnSpPr>
          <p:spPr bwMode="auto">
            <a:xfrm>
              <a:off x="55517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752185"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94919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114620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2525280" y="2184273"/>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134321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154022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173723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193424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213125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232827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465050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4847518"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5044529"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642360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524154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5438550"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5635561"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5832571"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02958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622659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2712532"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290954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3106553"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a:off x="330356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a:off x="3500574"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3697585"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389459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a:off x="4091606"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4288617" y="218432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Oval 73"/>
            <p:cNvSpPr/>
            <p:nvPr/>
          </p:nvSpPr>
          <p:spPr bwMode="auto">
            <a:xfrm>
              <a:off x="8375000" y="2243019"/>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75" name="Straight Connector 74"/>
            <p:cNvCxnSpPr/>
            <p:nvPr/>
          </p:nvCxnSpPr>
          <p:spPr bwMode="auto">
            <a:xfrm>
              <a:off x="6656426"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6853436"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7050447"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8429521"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a:off x="7247458"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7444468"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7641479"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a:off x="7838489"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8035500"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8232510" y="2186019"/>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bwMode="auto">
            <a:xfrm>
              <a:off x="7386076" y="2236839"/>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3" name="Oval 92"/>
            <p:cNvSpPr/>
            <p:nvPr/>
          </p:nvSpPr>
          <p:spPr bwMode="auto">
            <a:xfrm>
              <a:off x="5377825" y="2246262"/>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4" name="Oval 93"/>
            <p:cNvSpPr/>
            <p:nvPr/>
          </p:nvSpPr>
          <p:spPr bwMode="auto">
            <a:xfrm>
              <a:off x="3442182" y="2251131"/>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5" name="Oval 94"/>
            <p:cNvSpPr/>
            <p:nvPr/>
          </p:nvSpPr>
          <p:spPr bwMode="auto">
            <a:xfrm>
              <a:off x="1474814" y="2235605"/>
              <a:ext cx="116783"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sp>
        <p:nvSpPr>
          <p:cNvPr id="85" name="TextBox 84"/>
          <p:cNvSpPr txBox="1"/>
          <p:nvPr/>
        </p:nvSpPr>
        <p:spPr>
          <a:xfrm>
            <a:off x="376439" y="2457450"/>
            <a:ext cx="383438"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7</a:t>
            </a:r>
          </a:p>
        </p:txBody>
      </p:sp>
      <p:sp>
        <p:nvSpPr>
          <p:cNvPr id="86" name="TextBox 85"/>
          <p:cNvSpPr txBox="1"/>
          <p:nvPr/>
        </p:nvSpPr>
        <p:spPr>
          <a:xfrm>
            <a:off x="2239434" y="2471863"/>
            <a:ext cx="506870"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17</a:t>
            </a:r>
          </a:p>
        </p:txBody>
      </p:sp>
      <p:sp>
        <p:nvSpPr>
          <p:cNvPr id="87" name="TextBox 86"/>
          <p:cNvSpPr txBox="1"/>
          <p:nvPr/>
        </p:nvSpPr>
        <p:spPr>
          <a:xfrm>
            <a:off x="4182534" y="2471863"/>
            <a:ext cx="60946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27</a:t>
            </a:r>
          </a:p>
        </p:txBody>
      </p:sp>
      <p:sp>
        <p:nvSpPr>
          <p:cNvPr id="88" name="TextBox 87"/>
          <p:cNvSpPr txBox="1"/>
          <p:nvPr/>
        </p:nvSpPr>
        <p:spPr>
          <a:xfrm>
            <a:off x="6177570" y="2471863"/>
            <a:ext cx="60946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37</a:t>
            </a:r>
          </a:p>
        </p:txBody>
      </p:sp>
      <p:sp>
        <p:nvSpPr>
          <p:cNvPr id="89" name="TextBox 88"/>
          <p:cNvSpPr txBox="1"/>
          <p:nvPr/>
        </p:nvSpPr>
        <p:spPr>
          <a:xfrm>
            <a:off x="8163328" y="2471863"/>
            <a:ext cx="590226"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47</a:t>
            </a:r>
          </a:p>
        </p:txBody>
      </p:sp>
      <p:sp>
        <p:nvSpPr>
          <p:cNvPr id="90" name="TextBox 89"/>
          <p:cNvSpPr txBox="1"/>
          <p:nvPr/>
        </p:nvSpPr>
        <p:spPr>
          <a:xfrm>
            <a:off x="1271280" y="2471863"/>
            <a:ext cx="546945"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12</a:t>
            </a:r>
          </a:p>
        </p:txBody>
      </p:sp>
      <p:sp>
        <p:nvSpPr>
          <p:cNvPr id="96" name="TextBox 95"/>
          <p:cNvSpPr txBox="1"/>
          <p:nvPr/>
        </p:nvSpPr>
        <p:spPr>
          <a:xfrm>
            <a:off x="3242812" y="2471863"/>
            <a:ext cx="636713"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22</a:t>
            </a:r>
          </a:p>
        </p:txBody>
      </p:sp>
      <p:sp>
        <p:nvSpPr>
          <p:cNvPr id="98" name="TextBox 97"/>
          <p:cNvSpPr txBox="1"/>
          <p:nvPr/>
        </p:nvSpPr>
        <p:spPr>
          <a:xfrm>
            <a:off x="5182944" y="2471863"/>
            <a:ext cx="636713"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32</a:t>
            </a:r>
          </a:p>
        </p:txBody>
      </p:sp>
      <p:sp>
        <p:nvSpPr>
          <p:cNvPr id="101" name="TextBox 100"/>
          <p:cNvSpPr txBox="1"/>
          <p:nvPr/>
        </p:nvSpPr>
        <p:spPr>
          <a:xfrm>
            <a:off x="7187353" y="2471863"/>
            <a:ext cx="617477"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42</a:t>
            </a:r>
          </a:p>
        </p:txBody>
      </p:sp>
    </p:spTree>
    <p:extLst>
      <p:ext uri="{BB962C8B-B14F-4D97-AF65-F5344CB8AC3E}">
        <p14:creationId xmlns:p14="http://schemas.microsoft.com/office/powerpoint/2010/main" val="566824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9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80"/>
                                  </p:iterate>
                                  <p:childTnLst>
                                    <p:set>
                                      <p:cBhvr>
                                        <p:cTn id="26" dur="1" fill="hold">
                                          <p:stCondLst>
                                            <p:cond delay="0"/>
                                          </p:stCondLst>
                                        </p:cTn>
                                        <p:tgtEl>
                                          <p:spTgt spid="8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80"/>
                                  </p:iterate>
                                  <p:childTnLst>
                                    <p:set>
                                      <p:cBhvr>
                                        <p:cTn id="30" dur="1" fill="hold">
                                          <p:stCondLst>
                                            <p:cond delay="0"/>
                                          </p:stCondLst>
                                        </p:cTn>
                                        <p:tgtEl>
                                          <p:spTgt spid="9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8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80"/>
                                  </p:iterate>
                                  <p:childTnLst>
                                    <p:set>
                                      <p:cBhvr>
                                        <p:cTn id="38" dur="1" fill="hold">
                                          <p:stCondLst>
                                            <p:cond delay="0"/>
                                          </p:stCondLst>
                                        </p:cTn>
                                        <p:tgtEl>
                                          <p:spTgt spid="10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80"/>
                                  </p:iterate>
                                  <p:childTnLst>
                                    <p:set>
                                      <p:cBhvr>
                                        <p:cTn id="42"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P spid="90" grpId="0"/>
      <p:bldP spid="96" grpId="0"/>
      <p:bldP spid="98"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417588"/>
            <a:ext cx="91440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p>
          <a:p>
            <a:pPr algn="ctr">
              <a:defRPr/>
            </a:pPr>
            <a:r>
              <a:rPr lang="en-US" sz="3600" dirty="0" smtClean="0">
                <a:solidFill>
                  <a:schemeClr val="accent5"/>
                </a:solidFill>
                <a:latin typeface="Orly's Font 2" pitchFamily="66" charset="0"/>
                <a:ea typeface="Verdana" pitchFamily="34" charset="0"/>
                <a:cs typeface="Verdana" pitchFamily="34" charset="0"/>
              </a:rPr>
              <a:t>how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identify patterns when </a:t>
            </a:r>
          </a:p>
          <a:p>
            <a:pPr algn="ctr">
              <a:defRPr/>
            </a:pPr>
            <a:r>
              <a:rPr lang="en-US" sz="3600" dirty="0" smtClean="0">
                <a:solidFill>
                  <a:schemeClr val="accent5"/>
                </a:solidFill>
                <a:latin typeface="Orly's Font 2" pitchFamily="66" charset="0"/>
                <a:ea typeface="Verdana" pitchFamily="34" charset="0"/>
                <a:cs typeface="Verdana" pitchFamily="34" charset="0"/>
              </a:rPr>
              <a:t>skip counting by 5s </a:t>
            </a:r>
            <a:r>
              <a:rPr lang="en-US" sz="3600" dirty="0" smtClean="0">
                <a:solidFill>
                  <a:schemeClr val="accent1"/>
                </a:solidFill>
                <a:latin typeface="Orly's Font 2" pitchFamily="66" charset="0"/>
                <a:ea typeface="Verdana" pitchFamily="34" charset="0"/>
                <a:cs typeface="Verdana" pitchFamily="34" charset="0"/>
              </a:rPr>
              <a:t>by </a:t>
            </a:r>
          </a:p>
          <a:p>
            <a:pPr algn="ctr">
              <a:defRPr/>
            </a:pPr>
            <a:r>
              <a:rPr lang="en-US" sz="3600" dirty="0" smtClean="0">
                <a:solidFill>
                  <a:schemeClr val="accent1"/>
                </a:solidFill>
                <a:latin typeface="Orly's Font 2" pitchFamily="66" charset="0"/>
                <a:ea typeface="Verdana" pitchFamily="34" charset="0"/>
                <a:cs typeface="Verdana" pitchFamily="34" charset="0"/>
              </a:rPr>
              <a:t>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10582</TotalTime>
  <Words>729</Words>
  <Application>Microsoft Office PowerPoint</Application>
  <PresentationFormat>On-screen Show (16:9)</PresentationFormat>
  <Paragraphs>60</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Courier New</vt:lpstr>
      <vt:lpstr>Orly's Font 2</vt:lpstr>
      <vt:lpstr>MS PGothic</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420</cp:revision>
  <dcterms:created xsi:type="dcterms:W3CDTF">2011-06-12T17:04:43Z</dcterms:created>
  <dcterms:modified xsi:type="dcterms:W3CDTF">2015-06-07T13:58:23Z</dcterms:modified>
</cp:coreProperties>
</file>